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260" r:id="rId3"/>
    <p:sldId id="262" r:id="rId4"/>
    <p:sldId id="270" r:id="rId5"/>
    <p:sldId id="264" r:id="rId6"/>
    <p:sldId id="265" r:id="rId7"/>
    <p:sldId id="271" r:id="rId8"/>
    <p:sldId id="266" r:id="rId9"/>
    <p:sldId id="268" r:id="rId10"/>
    <p:sldId id="269" r:id="rId11"/>
    <p:sldId id="272" r:id="rId12"/>
    <p:sldId id="273" r:id="rId13"/>
    <p:sldId id="274" r:id="rId14"/>
    <p:sldId id="275" r:id="rId15"/>
    <p:sldId id="287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292" r:id="rId30"/>
    <p:sldId id="290" r:id="rId3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HRB+ksuSqDBIaYdxfX+B7Q==" hashData="3Wi5I6wTl/RbcGMv7m80wpJZy8QxUJ8OfGwBJyovxEB/0b0hv2jlgYnlMiJexqbTtl+IZmHRqrzSIGMqWW83KQ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2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62E987-7EBA-43A6-9FB1-518ACC0C001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2023/5/30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1CB75E-0C48-4433-BA77-C1F21AF9D86A}" type="datetime1">
              <a:rPr lang="zh-TW" altLang="en-US" smtClean="0"/>
              <a:pPr/>
              <a:t>2023/5/30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ED491D0-8E1B-49C7-849B-A28568D94497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90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050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7623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65140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522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2600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0778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463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1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B6B7473-3841-4310-A92D-45F4234A4D99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12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TW" altLang="en-US" dirty="0"/>
          </a:p>
        </p:txBody>
      </p:sp>
      <p:sp>
        <p:nvSpPr>
          <p:cNvPr id="13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8DA54F-09DA-40C7-94BF-F70C65D47277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D54919F1-24D0-4E1A-AA72-938259D33249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77D3FD-330B-4CB0-A3EC-FEEB68936716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24CB66F-0E05-4060-91FE-0E267F1F994D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5970C7-53D0-4037-A35C-F4391F0487AD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BBE3D-E4A3-4F8C-BCBA-ACD3DFFAB02B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FB8FB9-2B89-4156-AF6D-5A83D34667E5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16C17-67FC-4A0E-9E68-FB4A6B56BE55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內容預留位置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9DB72-BD3B-4B47-903B-355F9C602C04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046D29-3F99-44FB-BAC5-ACDB7052D95D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  <a:p>
            <a:pPr lvl="5" rtl="0"/>
            <a:r>
              <a:rPr lang="zh-TW" altLang="en-US" dirty="0"/>
              <a:t>第六</a:t>
            </a:r>
          </a:p>
          <a:p>
            <a:pPr lvl="6" rtl="0"/>
            <a:r>
              <a:rPr lang="zh-TW" altLang="en-US" dirty="0"/>
              <a:t>第七</a:t>
            </a:r>
          </a:p>
          <a:p>
            <a:pPr lvl="7" rtl="0"/>
            <a:r>
              <a:rPr lang="zh-TW" altLang="en-US" dirty="0"/>
              <a:t>第八</a:t>
            </a:r>
          </a:p>
          <a:p>
            <a:pPr lvl="8" rtl="0"/>
            <a:r>
              <a:rPr lang="zh-TW" altLang="en-US" dirty="0"/>
              <a:t>第九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AF6FD2-978B-430C-B5B2-ECD530D5B54F}" type="datetime1">
              <a:rPr lang="zh-TW" altLang="en-US" smtClean="0"/>
              <a:t>2023/5/30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sz="6000" dirty="0">
                <a:solidFill>
                  <a:schemeClr val="tx2"/>
                </a:solidFill>
              </a:rPr>
              <a:t>全國工科技藝競賽－</a:t>
            </a:r>
            <a:br>
              <a:rPr lang="en-US" altLang="zh-TW" sz="6000" dirty="0">
                <a:solidFill>
                  <a:schemeClr val="tx2"/>
                </a:solidFill>
              </a:rPr>
            </a:br>
            <a:r>
              <a:rPr lang="zh-TW" altLang="en-US" sz="6000" dirty="0">
                <a:solidFill>
                  <a:schemeClr val="tx2"/>
                </a:solidFill>
              </a:rPr>
              <a:t>工業電子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講師：薛聖群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日期： </a:t>
            </a:r>
            <a:r>
              <a:rPr lang="en-US" altLang="zh-TW" sz="2400" dirty="0"/>
              <a:t>2023/5/31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12316BE-A3A6-E6A3-F67F-4EA0C1EC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6" y="655847"/>
            <a:ext cx="6546783" cy="50742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3961504-D782-A6CA-102A-25E9973C5944}"/>
              </a:ext>
            </a:extLst>
          </p:cNvPr>
          <p:cNvSpPr/>
          <p:nvPr/>
        </p:nvSpPr>
        <p:spPr>
          <a:xfrm>
            <a:off x="562618" y="1399344"/>
            <a:ext cx="6147058" cy="222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C8E95A-6665-6D7B-4C89-14E2C78391CA}"/>
              </a:ext>
            </a:extLst>
          </p:cNvPr>
          <p:cNvSpPr/>
          <p:nvPr/>
        </p:nvSpPr>
        <p:spPr>
          <a:xfrm>
            <a:off x="873558" y="4858135"/>
            <a:ext cx="4984776" cy="739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DEF2776-848E-0A0B-77BE-2C28C1E94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179" y="2811813"/>
            <a:ext cx="4910065" cy="123437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1F70761-5235-9085-BD4A-EE17257EC5B5}"/>
              </a:ext>
            </a:extLst>
          </p:cNvPr>
          <p:cNvSpPr/>
          <p:nvPr/>
        </p:nvSpPr>
        <p:spPr>
          <a:xfrm>
            <a:off x="9594759" y="3625401"/>
            <a:ext cx="669703" cy="420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48C0228-EA05-9F73-4467-29B53391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11" y="5389889"/>
            <a:ext cx="4762913" cy="13412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06D1969-B6ED-7D04-FC5B-71CF5C80A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103" y="205909"/>
            <a:ext cx="6294665" cy="4801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6D6832-0A8D-01EC-6BFE-B0AD2364E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103" y="942624"/>
            <a:ext cx="4313294" cy="400084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0644724-7051-8C85-CFF1-EF6B20500F13}"/>
              </a:ext>
            </a:extLst>
          </p:cNvPr>
          <p:cNvSpPr txBox="1"/>
          <p:nvPr/>
        </p:nvSpPr>
        <p:spPr>
          <a:xfrm>
            <a:off x="1620695" y="237645"/>
            <a:ext cx="501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宣告七段數字表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50D600-2416-7580-A480-787BD657F85D}"/>
              </a:ext>
            </a:extLst>
          </p:cNvPr>
          <p:cNvSpPr txBox="1"/>
          <p:nvPr/>
        </p:nvSpPr>
        <p:spPr>
          <a:xfrm>
            <a:off x="2194559" y="2813767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七段掃描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885047B-334F-83CE-9FDA-8838BBF368E0}"/>
              </a:ext>
            </a:extLst>
          </p:cNvPr>
          <p:cNvSpPr txBox="1"/>
          <p:nvPr/>
        </p:nvSpPr>
        <p:spPr>
          <a:xfrm>
            <a:off x="386966" y="5901717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中斷函示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DA4D7E8-2800-D420-2723-6E09B0874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818" y="5759008"/>
            <a:ext cx="3825216" cy="41229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822677-C74F-0003-A786-435546952A65}"/>
              </a:ext>
            </a:extLst>
          </p:cNvPr>
          <p:cNvSpPr txBox="1"/>
          <p:nvPr/>
        </p:nvSpPr>
        <p:spPr>
          <a:xfrm>
            <a:off x="6713143" y="5801975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zh-TW" altLang="en-US" dirty="0"/>
              <a:t>啟動中斷</a:t>
            </a:r>
          </a:p>
        </p:txBody>
      </p:sp>
    </p:spTree>
    <p:extLst>
      <p:ext uri="{BB962C8B-B14F-4D97-AF65-F5344CB8AC3E}">
        <p14:creationId xmlns:p14="http://schemas.microsoft.com/office/powerpoint/2010/main" val="69961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7DE41-EF64-3C07-6B05-6D42A230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ADC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FC4DAE-5C7E-6686-A30E-2F6FBA24E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實作</a:t>
            </a:r>
            <a:r>
              <a:rPr lang="en-US" altLang="zh-TW" dirty="0"/>
              <a:t>-</a:t>
            </a:r>
            <a:r>
              <a:rPr lang="zh-TW" altLang="en-US" dirty="0"/>
              <a:t>光敏電阻</a:t>
            </a:r>
          </a:p>
        </p:txBody>
      </p:sp>
    </p:spTree>
    <p:extLst>
      <p:ext uri="{BB962C8B-B14F-4D97-AF65-F5344CB8AC3E}">
        <p14:creationId xmlns:p14="http://schemas.microsoft.com/office/powerpoint/2010/main" val="183771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716E09E-FBF1-9044-91AA-9CEEAA07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</a:p>
        </p:txBody>
      </p: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334947A3-BC8A-2E32-5D0E-8C6188DD4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525" y="2190750"/>
            <a:ext cx="9629775" cy="3986213"/>
          </a:xfrm>
        </p:spPr>
        <p:txBody>
          <a:bodyPr/>
          <a:lstStyle/>
          <a:p>
            <a:r>
              <a:rPr lang="zh-TW" altLang="en-US" dirty="0"/>
              <a:t>多數現今的</a:t>
            </a:r>
            <a:r>
              <a:rPr lang="en-US" altLang="zh-TW" dirty="0"/>
              <a:t>MCU</a:t>
            </a:r>
            <a:r>
              <a:rPr lang="zh-TW" altLang="en-US" dirty="0"/>
              <a:t>內建</a:t>
            </a:r>
            <a:r>
              <a:rPr lang="en-US" altLang="zh-TW" dirty="0"/>
              <a:t>ADC(Analog to Digital Converter)</a:t>
            </a:r>
            <a:r>
              <a:rPr lang="zh-TW" altLang="en-US" dirty="0"/>
              <a:t>元件，</a:t>
            </a:r>
            <a:r>
              <a:rPr lang="en-US" altLang="zh-TW" dirty="0"/>
              <a:t>ADC</a:t>
            </a:r>
            <a:r>
              <a:rPr lang="zh-TW" altLang="en-US" dirty="0"/>
              <a:t>是將</a:t>
            </a:r>
            <a:r>
              <a:rPr lang="zh-TW" altLang="en-US" dirty="0">
                <a:solidFill>
                  <a:srgbClr val="FF0000"/>
                </a:solidFill>
              </a:rPr>
              <a:t>類比訊號轉換為數位訊號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STM32L053R8</a:t>
            </a:r>
            <a:r>
              <a:rPr lang="zh-TW" altLang="en-US" dirty="0"/>
              <a:t>中內嵌了一個原生</a:t>
            </a:r>
            <a:r>
              <a:rPr lang="en-US" altLang="zh-TW" dirty="0"/>
              <a:t>12</a:t>
            </a:r>
            <a:r>
              <a:rPr lang="zh-TW" altLang="en-US" dirty="0"/>
              <a:t>位元的 </a:t>
            </a:r>
            <a:r>
              <a:rPr lang="en-US" altLang="zh-TW" dirty="0"/>
              <a:t>ADC</a:t>
            </a:r>
            <a:r>
              <a:rPr lang="zh-TW" altLang="en-US" dirty="0"/>
              <a:t>，可透過硬體超取樣擴展至</a:t>
            </a:r>
            <a:r>
              <a:rPr lang="en-US" altLang="zh-TW" dirty="0"/>
              <a:t>16</a:t>
            </a:r>
            <a:r>
              <a:rPr lang="zh-TW" altLang="en-US" dirty="0"/>
              <a:t>位元。並有高達</a:t>
            </a:r>
            <a:r>
              <a:rPr lang="en-US" altLang="zh-TW" dirty="0"/>
              <a:t>16</a:t>
            </a:r>
            <a:r>
              <a:rPr lang="zh-TW" altLang="en-US" dirty="0"/>
              <a:t>個外部通道和</a:t>
            </a:r>
            <a:r>
              <a:rPr lang="en-US" altLang="zh-TW" dirty="0"/>
              <a:t>3</a:t>
            </a:r>
            <a:r>
              <a:rPr lang="zh-TW" altLang="en-US" dirty="0"/>
              <a:t>個內部通道。</a:t>
            </a:r>
          </a:p>
        </p:txBody>
      </p:sp>
    </p:spTree>
    <p:extLst>
      <p:ext uri="{BB962C8B-B14F-4D97-AF65-F5344CB8AC3E}">
        <p14:creationId xmlns:p14="http://schemas.microsoft.com/office/powerpoint/2010/main" val="150689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12006-E6CE-EEF5-5DDB-FA372556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655575-33B9-E9DD-2D2B-0F5E2D704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50"/>
            <a:ext cx="9628632" cy="1012804"/>
          </a:xfrm>
        </p:spPr>
        <p:txBody>
          <a:bodyPr/>
          <a:lstStyle/>
          <a:p>
            <a:r>
              <a:rPr lang="en-US" altLang="zh-TW" dirty="0"/>
              <a:t>ADC</a:t>
            </a:r>
            <a:r>
              <a:rPr lang="zh-TW" altLang="en-US" dirty="0"/>
              <a:t>讀取光敏電阻值</a:t>
            </a:r>
            <a:endParaRPr lang="en-US" altLang="zh-TW" dirty="0"/>
          </a:p>
          <a:p>
            <a:r>
              <a:rPr lang="zh-TW" altLang="en-US" dirty="0"/>
              <a:t>在七段顯示器中顯示光敏電阻</a:t>
            </a:r>
            <a:r>
              <a:rPr lang="zh-TW" altLang="en-US" dirty="0">
                <a:solidFill>
                  <a:srgbClr val="0070C0"/>
                </a:solidFill>
              </a:rPr>
              <a:t>電壓值</a:t>
            </a:r>
          </a:p>
        </p:txBody>
      </p:sp>
      <p:pic>
        <p:nvPicPr>
          <p:cNvPr id="4" name="PXL_20230530_072059990.TS">
            <a:hlinkClick r:id="" action="ppaction://media"/>
            <a:extLst>
              <a:ext uri="{FF2B5EF4-FFF2-40B4-BE49-F238E27FC236}">
                <a16:creationId xmlns:a16="http://schemas.microsoft.com/office/drawing/2014/main" id="{25BA51BA-D394-666E-9B99-762A84AB0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8295" y="3328006"/>
            <a:ext cx="5495410" cy="31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EB44DCF-7768-901C-E020-98866F87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00" y="2209061"/>
            <a:ext cx="7902625" cy="18975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A68688-1362-5956-7B88-2B24DE48C072}"/>
              </a:ext>
            </a:extLst>
          </p:cNvPr>
          <p:cNvSpPr/>
          <p:nvPr/>
        </p:nvSpPr>
        <p:spPr>
          <a:xfrm>
            <a:off x="5004125" y="2842988"/>
            <a:ext cx="4921845" cy="249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EB1A52-91D8-6C48-9CCA-E67467403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36" y="4366679"/>
            <a:ext cx="5204911" cy="9678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69FDFB-22A9-3594-A719-637A6E8B686F}"/>
              </a:ext>
            </a:extLst>
          </p:cNvPr>
          <p:cNvSpPr/>
          <p:nvPr/>
        </p:nvSpPr>
        <p:spPr>
          <a:xfrm>
            <a:off x="2772779" y="4740532"/>
            <a:ext cx="4605484" cy="235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83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441C701-A1F5-9D1E-1026-1B3A772666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74491" y="2859756"/>
            <a:ext cx="7078663" cy="87788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BDE406-8650-B49D-6137-7BA341DBE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491" y="4536099"/>
            <a:ext cx="7079561" cy="134665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E29D227-EC96-CC80-C6D7-CE8F60BC322C}"/>
              </a:ext>
            </a:extLst>
          </p:cNvPr>
          <p:cNvSpPr txBox="1"/>
          <p:nvPr/>
        </p:nvSpPr>
        <p:spPr>
          <a:xfrm>
            <a:off x="2301764" y="2321901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啟動</a:t>
            </a:r>
            <a:r>
              <a:rPr lang="en-US" altLang="zh-TW" dirty="0"/>
              <a:t>ADC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9D72B25-97FC-65F6-631F-1288C13097C8}"/>
              </a:ext>
            </a:extLst>
          </p:cNvPr>
          <p:cNvSpPr txBox="1"/>
          <p:nvPr/>
        </p:nvSpPr>
        <p:spPr>
          <a:xfrm>
            <a:off x="2301763" y="4135032"/>
            <a:ext cx="283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讀取</a:t>
            </a:r>
            <a:r>
              <a:rPr lang="en-US" altLang="zh-TW" dirty="0"/>
              <a:t>ADC</a:t>
            </a:r>
            <a:r>
              <a:rPr lang="zh-TW" altLang="en-US" dirty="0"/>
              <a:t>，並轉換電壓</a:t>
            </a:r>
          </a:p>
        </p:txBody>
      </p:sp>
    </p:spTree>
    <p:extLst>
      <p:ext uri="{BB962C8B-B14F-4D97-AF65-F5344CB8AC3E}">
        <p14:creationId xmlns:p14="http://schemas.microsoft.com/office/powerpoint/2010/main" val="28426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55C964-B974-3004-CD27-E5D3133101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58511" y="2559273"/>
            <a:ext cx="4991100" cy="368776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4FC9178-C359-330D-B638-831A98C4658E}"/>
              </a:ext>
            </a:extLst>
          </p:cNvPr>
          <p:cNvSpPr txBox="1"/>
          <p:nvPr/>
        </p:nvSpPr>
        <p:spPr>
          <a:xfrm>
            <a:off x="2989142" y="1864798"/>
            <a:ext cx="283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輸出數值</a:t>
            </a:r>
          </a:p>
        </p:txBody>
      </p:sp>
    </p:spTree>
    <p:extLst>
      <p:ext uri="{BB962C8B-B14F-4D97-AF65-F5344CB8AC3E}">
        <p14:creationId xmlns:p14="http://schemas.microsoft.com/office/powerpoint/2010/main" val="4185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603F2-71F3-2C9C-BC2C-222CDE05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LCD</a:t>
            </a:r>
            <a:r>
              <a:rPr lang="zh-TW" altLang="en-US" dirty="0"/>
              <a:t> </a:t>
            </a:r>
            <a:r>
              <a:rPr lang="en-US" altLang="zh-TW" dirty="0"/>
              <a:t>(IIC)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32633E-36F3-1893-BA27-B242B234C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常用指令</a:t>
            </a:r>
            <a:endParaRPr lang="en-US" altLang="zh-TW" dirty="0"/>
          </a:p>
          <a:p>
            <a:r>
              <a:rPr lang="zh-TW" altLang="en-US" dirty="0"/>
              <a:t>函示庫匯入</a:t>
            </a:r>
            <a:endParaRPr lang="en-US" altLang="zh-TW" dirty="0"/>
          </a:p>
          <a:p>
            <a:r>
              <a:rPr lang="zh-TW" altLang="en-US" dirty="0"/>
              <a:t>實作</a:t>
            </a:r>
            <a:r>
              <a:rPr lang="en-US" altLang="zh-TW" dirty="0"/>
              <a:t>-</a:t>
            </a:r>
            <a:r>
              <a:rPr lang="zh-TW" altLang="en-US" dirty="0"/>
              <a:t>光敏電阻</a:t>
            </a:r>
          </a:p>
        </p:txBody>
      </p:sp>
    </p:spTree>
    <p:extLst>
      <p:ext uri="{BB962C8B-B14F-4D97-AF65-F5344CB8AC3E}">
        <p14:creationId xmlns:p14="http://schemas.microsoft.com/office/powerpoint/2010/main" val="286393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0081812-ED75-9367-5FB1-521B2AD5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LCD</a:t>
            </a:r>
            <a:r>
              <a:rPr lang="zh-TW" altLang="en-US" dirty="0"/>
              <a:t>指令暫存器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C73FD93-BBCC-6178-B1E1-66D35A0BD201}"/>
              </a:ext>
            </a:extLst>
          </p:cNvPr>
          <p:cNvSpPr txBox="1">
            <a:spLocks/>
          </p:cNvSpPr>
          <p:nvPr/>
        </p:nvSpPr>
        <p:spPr bwMode="black"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4739D50-029B-E258-DCBD-59337C0C36F3}"/>
              </a:ext>
            </a:extLst>
          </p:cNvPr>
          <p:cNvGrpSpPr/>
          <p:nvPr/>
        </p:nvGrpSpPr>
        <p:grpSpPr>
          <a:xfrm>
            <a:off x="321618" y="2681759"/>
            <a:ext cx="5712957" cy="3498323"/>
            <a:chOff x="822503" y="2681760"/>
            <a:chExt cx="5273497" cy="243861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64CFA9E-5AC5-5EA0-21E9-A9159A8F8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503" y="2681760"/>
              <a:ext cx="5273497" cy="243861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BA7FBB4-A2BF-4C29-7C9A-467BA2DBC83C}"/>
                </a:ext>
              </a:extLst>
            </p:cNvPr>
            <p:cNvSpPr/>
            <p:nvPr/>
          </p:nvSpPr>
          <p:spPr>
            <a:xfrm>
              <a:off x="3146797" y="3890930"/>
              <a:ext cx="2270235" cy="170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4032C9D-0373-7AA7-6094-688F8942DED3}"/>
                </a:ext>
              </a:extLst>
            </p:cNvPr>
            <p:cNvSpPr txBox="1"/>
            <p:nvPr/>
          </p:nvSpPr>
          <p:spPr>
            <a:xfrm>
              <a:off x="2776638" y="3858064"/>
              <a:ext cx="3010553" cy="235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S=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螢幕可移動 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;S=0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螢幕不移動</a:t>
              </a:r>
              <a:r>
                <a:rPr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;</a:t>
              </a:r>
              <a:r>
                <a:rPr lang="zh-TW" altLang="en-US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  </a:t>
              </a:r>
            </a:p>
          </p:txBody>
        </p:sp>
      </p:grpSp>
      <p:pic>
        <p:nvPicPr>
          <p:cNvPr id="11" name="圖片 10" descr="一張含有 資料表 的圖片&#10;&#10;自動產生的描述">
            <a:extLst>
              <a:ext uri="{FF2B5EF4-FFF2-40B4-BE49-F238E27FC236}">
                <a16:creationId xmlns:a16="http://schemas.microsoft.com/office/drawing/2014/main" id="{3304E68E-3D4D-C072-4CBC-8312D6D44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427" y="2682199"/>
            <a:ext cx="5768840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9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教學大綱</a:t>
            </a:r>
          </a:p>
        </p:txBody>
      </p:sp>
      <p:sp>
        <p:nvSpPr>
          <p:cNvPr id="14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0" indent="-457200" rtl="0">
              <a:buFont typeface="+mj-lt"/>
              <a:buAutoNum type="arabicPeriod"/>
            </a:pPr>
            <a:r>
              <a:rPr lang="zh-TW" altLang="en-US" dirty="0"/>
              <a:t>七段顯示器  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ADC</a:t>
            </a:r>
          </a:p>
          <a:p>
            <a:pPr marL="457200" indent="-457200" rtl="0">
              <a:buFont typeface="+mj-lt"/>
              <a:buAutoNum type="arabicPeriod"/>
            </a:pPr>
            <a:r>
              <a:rPr lang="en-US" altLang="zh-TW" dirty="0"/>
              <a:t>LCD</a:t>
            </a:r>
            <a:r>
              <a:rPr lang="zh-TW" altLang="en-US" dirty="0"/>
              <a:t> </a:t>
            </a:r>
            <a:r>
              <a:rPr lang="en-US" altLang="zh-TW" dirty="0"/>
              <a:t>(IIC)</a:t>
            </a:r>
          </a:p>
          <a:p>
            <a:pPr marL="457200" indent="-457200" rtl="0">
              <a:buFont typeface="+mj-lt"/>
              <a:buAutoNum type="arabicPeriod"/>
            </a:pPr>
            <a:r>
              <a:rPr lang="en-US" altLang="zh-TW" dirty="0"/>
              <a:t>PWM </a:t>
            </a:r>
          </a:p>
          <a:p>
            <a:pPr marL="457200" indent="-457200" rtl="0">
              <a:buFont typeface="+mj-lt"/>
              <a:buAutoNum type="arabicPeriod"/>
            </a:pPr>
            <a:r>
              <a:rPr lang="zh-TW" altLang="en-US" dirty="0">
                <a:solidFill>
                  <a:srgbClr val="0070C0"/>
                </a:solidFill>
              </a:rPr>
              <a:t>綜合練習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9BE21-6B79-42A5-C02A-9A2C99F7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函示庫匯入</a:t>
            </a:r>
            <a:r>
              <a:rPr lang="en-US" altLang="zh-TW" dirty="0"/>
              <a:t>-*.c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4" name="內容版面配置區 4">
            <a:extLst>
              <a:ext uri="{FF2B5EF4-FFF2-40B4-BE49-F238E27FC236}">
                <a16:creationId xmlns:a16="http://schemas.microsoft.com/office/drawing/2014/main" id="{B6E4B924-8C06-6335-5678-A6FC86087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753" y="2592556"/>
            <a:ext cx="3448782" cy="346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9E241EB-71A0-EA52-7A23-713D70B8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37" y="2592556"/>
            <a:ext cx="3812746" cy="346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683917-6401-483C-B014-724C373E8995}"/>
              </a:ext>
            </a:extLst>
          </p:cNvPr>
          <p:cNvSpPr txBox="1"/>
          <p:nvPr/>
        </p:nvSpPr>
        <p:spPr>
          <a:xfrm>
            <a:off x="-340133" y="2195535"/>
            <a:ext cx="478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KEIL</a:t>
            </a:r>
            <a:r>
              <a:rPr lang="zh-TW" altLang="en-US" dirty="0"/>
              <a:t>中對專案點右鍵，添加組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02E6A1A7-4D2B-715B-2EF7-592F990BD250}"/>
              </a:ext>
            </a:extLst>
          </p:cNvPr>
          <p:cNvSpPr/>
          <p:nvPr/>
        </p:nvSpPr>
        <p:spPr>
          <a:xfrm>
            <a:off x="540320" y="3227457"/>
            <a:ext cx="1138518" cy="1952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A2DB13-13D6-5A26-C68F-0E3779631D68}"/>
              </a:ext>
            </a:extLst>
          </p:cNvPr>
          <p:cNvSpPr/>
          <p:nvPr/>
        </p:nvSpPr>
        <p:spPr>
          <a:xfrm>
            <a:off x="1678838" y="3846114"/>
            <a:ext cx="2015697" cy="2411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0D2910BE-87FE-191C-22CC-1B4EBCF9935A}"/>
              </a:ext>
            </a:extLst>
          </p:cNvPr>
          <p:cNvSpPr/>
          <p:nvPr/>
        </p:nvSpPr>
        <p:spPr>
          <a:xfrm>
            <a:off x="4574245" y="3881118"/>
            <a:ext cx="858174" cy="2061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414B15DD-16D5-95ED-4123-229EEF197CF9}"/>
              </a:ext>
            </a:extLst>
          </p:cNvPr>
          <p:cNvSpPr/>
          <p:nvPr/>
        </p:nvSpPr>
        <p:spPr>
          <a:xfrm>
            <a:off x="5432419" y="4444783"/>
            <a:ext cx="2503875" cy="2061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67E33B-E581-E595-56EE-DAE17E8AE2A8}"/>
              </a:ext>
            </a:extLst>
          </p:cNvPr>
          <p:cNvSpPr txBox="1"/>
          <p:nvPr/>
        </p:nvSpPr>
        <p:spPr>
          <a:xfrm>
            <a:off x="3515971" y="2195535"/>
            <a:ext cx="478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再新增的組中右鍵，添加現有文件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A70B176-B4D3-5177-0BBA-5A86237BA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464" y="3325063"/>
            <a:ext cx="3915922" cy="2445604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6AA72F7-8FFA-6D35-C7FC-A68D0B9B980D}"/>
              </a:ext>
            </a:extLst>
          </p:cNvPr>
          <p:cNvSpPr txBox="1"/>
          <p:nvPr/>
        </p:nvSpPr>
        <p:spPr>
          <a:xfrm>
            <a:off x="7695848" y="2229350"/>
            <a:ext cx="478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選擇之前解壓後的</a:t>
            </a:r>
            <a:r>
              <a:rPr lang="en-US" altLang="zh-TW" dirty="0">
                <a:solidFill>
                  <a:srgbClr val="FF0000"/>
                </a:solidFill>
              </a:rPr>
              <a:t>.c</a:t>
            </a:r>
            <a:r>
              <a:rPr lang="zh-TW" altLang="en-US" dirty="0">
                <a:solidFill>
                  <a:srgbClr val="FF0000"/>
                </a:solidFill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139534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48F63-D361-5C64-DC7F-0357433B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函示庫匯入</a:t>
            </a:r>
            <a:r>
              <a:rPr lang="en-US" altLang="zh-TW" dirty="0"/>
              <a:t>-*.h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1762FDAC-17B5-5616-C39B-AD9088DB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26" y="2638315"/>
            <a:ext cx="2010056" cy="7906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694E6FF-34E4-DD48-7153-1126B351C11A}"/>
              </a:ext>
            </a:extLst>
          </p:cNvPr>
          <p:cNvSpPr txBox="1"/>
          <p:nvPr/>
        </p:nvSpPr>
        <p:spPr>
          <a:xfrm>
            <a:off x="-320722" y="2176557"/>
            <a:ext cx="478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選擇設定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578996-7220-AEFC-026D-C14D1A3B7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52" y="2638315"/>
            <a:ext cx="5104691" cy="378735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35F206-ED4A-AC77-D4D1-7CCA0D37328C}"/>
              </a:ext>
            </a:extLst>
          </p:cNvPr>
          <p:cNvSpPr txBox="1"/>
          <p:nvPr/>
        </p:nvSpPr>
        <p:spPr>
          <a:xfrm>
            <a:off x="5244352" y="2123590"/>
            <a:ext cx="478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選擇</a:t>
            </a:r>
            <a:r>
              <a:rPr lang="en-US" altLang="zh-TW" dirty="0"/>
              <a:t>C/C++</a:t>
            </a:r>
            <a:r>
              <a:rPr lang="zh-TW" altLang="en-US" dirty="0"/>
              <a:t>，</a:t>
            </a:r>
            <a:r>
              <a:rPr lang="en-US" altLang="zh-TW" dirty="0"/>
              <a:t> </a:t>
            </a:r>
            <a:r>
              <a:rPr lang="zh-TW" altLang="en-US" dirty="0"/>
              <a:t>點</a:t>
            </a:r>
            <a:r>
              <a:rPr lang="en-US" altLang="zh-TW" dirty="0"/>
              <a:t>Include Paths </a:t>
            </a:r>
            <a:r>
              <a:rPr lang="zh-TW" altLang="en-US" dirty="0"/>
              <a:t>右方的</a:t>
            </a:r>
            <a:r>
              <a:rPr lang="en-US" altLang="zh-TW" dirty="0"/>
              <a:t>”…”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5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FE25C-5E99-57C3-E26D-06708997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函示庫匯入</a:t>
            </a:r>
            <a:r>
              <a:rPr lang="en-US" altLang="zh-TW" dirty="0"/>
              <a:t>-*.h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D2CD40FB-CB9E-83F0-059C-5E041CD3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4" y="2843069"/>
            <a:ext cx="4782217" cy="3258005"/>
          </a:xfrm>
          <a:prstGeom prst="rect">
            <a:avLst/>
          </a:prstGeom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9CA971E7-23C8-E752-FA01-00AB4008A111}"/>
              </a:ext>
            </a:extLst>
          </p:cNvPr>
          <p:cNvSpPr/>
          <p:nvPr/>
        </p:nvSpPr>
        <p:spPr>
          <a:xfrm>
            <a:off x="4559220" y="3212401"/>
            <a:ext cx="251203" cy="188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988162-0F4E-B8D6-5B7A-FC7ECFFFC9E4}"/>
              </a:ext>
            </a:extLst>
          </p:cNvPr>
          <p:cNvSpPr txBox="1"/>
          <p:nvPr/>
        </p:nvSpPr>
        <p:spPr>
          <a:xfrm>
            <a:off x="3552922" y="2289071"/>
            <a:ext cx="478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新增文件，選擇</a:t>
            </a:r>
            <a:r>
              <a:rPr lang="en-US" altLang="zh-TW" dirty="0"/>
              <a:t>.h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資料夾</a:t>
            </a:r>
            <a:r>
              <a:rPr lang="zh-TW" altLang="en-US" dirty="0"/>
              <a:t>路徑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0C0E303B-B7AA-59BA-D14D-28522C297A93}"/>
              </a:ext>
            </a:extLst>
          </p:cNvPr>
          <p:cNvSpPr/>
          <p:nvPr/>
        </p:nvSpPr>
        <p:spPr>
          <a:xfrm>
            <a:off x="5250180" y="4014932"/>
            <a:ext cx="199231" cy="188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0E342B1-3D76-DC0D-6A03-5DB79287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432" y="2843108"/>
            <a:ext cx="4839375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20D5F2-F93A-7A27-8088-9C8CB8B4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</a:t>
            </a:r>
            <a:r>
              <a:rPr lang="zh-TW" altLang="en-US" dirty="0"/>
              <a:t>光敏電阻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38EB89-A965-1A3C-A0F8-75389485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ADC</a:t>
            </a:r>
            <a:r>
              <a:rPr lang="zh-TW" altLang="en-US" dirty="0"/>
              <a:t>讀取光敏電阻值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LCD</a:t>
            </a:r>
            <a:r>
              <a:rPr lang="zh-TW" altLang="en-US" dirty="0"/>
              <a:t>中顯示光敏電阻</a:t>
            </a:r>
            <a:r>
              <a:rPr lang="zh-TW" altLang="en-US" dirty="0">
                <a:solidFill>
                  <a:srgbClr val="0070C0"/>
                </a:solidFill>
              </a:rPr>
              <a:t>電壓值</a:t>
            </a:r>
          </a:p>
          <a:p>
            <a:endParaRPr lang="zh-TW" altLang="en-US" dirty="0"/>
          </a:p>
        </p:txBody>
      </p:sp>
      <p:pic>
        <p:nvPicPr>
          <p:cNvPr id="5" name="PXL_20230530_072031759.TS">
            <a:hlinkClick r:id="" action="ppaction://media"/>
            <a:extLst>
              <a:ext uri="{FF2B5EF4-FFF2-40B4-BE49-F238E27FC236}">
                <a16:creationId xmlns:a16="http://schemas.microsoft.com/office/drawing/2014/main" id="{50BE788D-E41A-35D7-E126-023B5CD80A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4902" y="3364314"/>
            <a:ext cx="5391540" cy="31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1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A40DD7-9D2B-274F-45D3-948D7D489DE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18884" y="680623"/>
            <a:ext cx="7704138" cy="2301875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A210E4B-C891-9413-F83D-F9783224EEEF}"/>
              </a:ext>
            </a:extLst>
          </p:cNvPr>
          <p:cNvSpPr txBox="1"/>
          <p:nvPr/>
        </p:nvSpPr>
        <p:spPr>
          <a:xfrm>
            <a:off x="2118884" y="311291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開啟</a:t>
            </a:r>
            <a:r>
              <a:rPr lang="en-US" altLang="zh-TW" dirty="0"/>
              <a:t>I2C1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0F00DBD-960F-7DDF-18B2-8CBC6E26C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84" y="3701743"/>
            <a:ext cx="5539490" cy="305895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F3662D-B11F-D3C9-6FBA-2E013653DBF0}"/>
              </a:ext>
            </a:extLst>
          </p:cNvPr>
          <p:cNvSpPr txBox="1"/>
          <p:nvPr/>
        </p:nvSpPr>
        <p:spPr>
          <a:xfrm>
            <a:off x="2118884" y="3244334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設置上拉電阻</a:t>
            </a: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429A0B99-44CE-323B-B0DD-345F47805323}"/>
              </a:ext>
            </a:extLst>
          </p:cNvPr>
          <p:cNvSpPr/>
          <p:nvPr/>
        </p:nvSpPr>
        <p:spPr>
          <a:xfrm>
            <a:off x="4754712" y="1037372"/>
            <a:ext cx="4874866" cy="2444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CFAEA2D3-CF5F-C6A5-5064-A9C0490C615B}"/>
              </a:ext>
            </a:extLst>
          </p:cNvPr>
          <p:cNvSpPr/>
          <p:nvPr/>
        </p:nvSpPr>
        <p:spPr>
          <a:xfrm>
            <a:off x="5549462" y="4456387"/>
            <a:ext cx="435128" cy="475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DCFFB74F-91A0-D313-4278-0EFABE96E04B}"/>
              </a:ext>
            </a:extLst>
          </p:cNvPr>
          <p:cNvSpPr/>
          <p:nvPr/>
        </p:nvSpPr>
        <p:spPr>
          <a:xfrm>
            <a:off x="2189304" y="3981320"/>
            <a:ext cx="1455684" cy="206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D77A0768-083C-965D-B2DA-988DD1AF1B96}"/>
              </a:ext>
            </a:extLst>
          </p:cNvPr>
          <p:cNvSpPr/>
          <p:nvPr/>
        </p:nvSpPr>
        <p:spPr>
          <a:xfrm>
            <a:off x="2240803" y="2705973"/>
            <a:ext cx="2047417" cy="206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B8735F7E-9234-78B2-DCDB-6B39EF8AB56F}"/>
              </a:ext>
            </a:extLst>
          </p:cNvPr>
          <p:cNvSpPr/>
          <p:nvPr/>
        </p:nvSpPr>
        <p:spPr>
          <a:xfrm>
            <a:off x="5549462" y="6554697"/>
            <a:ext cx="2024292" cy="206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06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4A6C8A0-E6EC-4EF1-C793-EADC216E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76" y="485417"/>
            <a:ext cx="4872210" cy="12424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50B6B7-2EF6-5FEA-03BA-1BFE5B89A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76" y="2046026"/>
            <a:ext cx="5215072" cy="11610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50107D-3F35-33F0-FD1E-3C2C88DE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976" y="3808339"/>
            <a:ext cx="4293111" cy="226186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35B5D2-3AE3-E558-A069-EA0B8455D39C}"/>
              </a:ext>
            </a:extLst>
          </p:cNvPr>
          <p:cNvSpPr txBox="1"/>
          <p:nvPr/>
        </p:nvSpPr>
        <p:spPr>
          <a:xfrm>
            <a:off x="1992760" y="116085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匯入函示庫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E0857BD-6D64-DD80-E332-2AF365033E8B}"/>
              </a:ext>
            </a:extLst>
          </p:cNvPr>
          <p:cNvSpPr txBox="1"/>
          <p:nvPr/>
        </p:nvSpPr>
        <p:spPr>
          <a:xfrm>
            <a:off x="1992760" y="1727901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初始化</a:t>
            </a:r>
            <a:r>
              <a:rPr lang="en-US" altLang="zh-TW" dirty="0"/>
              <a:t>LCD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DA605D-6F6B-55E5-F301-69944DD0B3F5}"/>
              </a:ext>
            </a:extLst>
          </p:cNvPr>
          <p:cNvSpPr txBox="1"/>
          <p:nvPr/>
        </p:nvSpPr>
        <p:spPr>
          <a:xfrm>
            <a:off x="1992760" y="3439007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LCD</a:t>
            </a:r>
            <a:r>
              <a:rPr lang="zh-TW" altLang="en-US" dirty="0"/>
              <a:t>輸出數值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1251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694AA-DE03-BF8E-F59A-709C0B287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PWM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7FD47A-D365-B067-E2C6-F8E8DDD35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實作</a:t>
            </a:r>
            <a:r>
              <a:rPr lang="en-US" altLang="zh-TW" dirty="0"/>
              <a:t>-</a:t>
            </a:r>
            <a:r>
              <a:rPr lang="zh-TW" altLang="en-US" dirty="0"/>
              <a:t>七段顯示器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5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F45E6C8-6A13-F5DF-B3FB-6370FFE1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80BFCD1-BD25-5968-FBB7-173705FBDC89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279525" y="2193925"/>
            <a:ext cx="99707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PWM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是利用在頻率不變的狀態下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改變工作週期大小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使整體平均電壓值上升或下降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藉此間歇性電壓及功率切換以節省能源及控制等效果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Picture 6" descr="PWM duty cycle example">
            <a:extLst>
              <a:ext uri="{FF2B5EF4-FFF2-40B4-BE49-F238E27FC236}">
                <a16:creationId xmlns:a16="http://schemas.microsoft.com/office/drawing/2014/main" id="{23743FEE-FABB-786B-2194-17243977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834" y="3378308"/>
            <a:ext cx="5181882" cy="291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11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13F16-8BB2-4858-1502-35189982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-</a:t>
            </a:r>
            <a:r>
              <a:rPr lang="zh-TW" altLang="en-US" dirty="0"/>
              <a:t>七段顯示器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EF4A25F0-04BD-C1A3-9BCE-5863867B4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七段顯示器隨著</a:t>
            </a:r>
            <a:r>
              <a:rPr lang="zh-TW" altLang="en-US" dirty="0">
                <a:solidFill>
                  <a:srgbClr val="0070C0"/>
                </a:solidFill>
              </a:rPr>
              <a:t>光照強度</a:t>
            </a:r>
            <a:r>
              <a:rPr lang="zh-TW" altLang="en-US" dirty="0">
                <a:solidFill>
                  <a:schemeClr val="tx2"/>
                </a:solidFill>
              </a:rPr>
              <a:t>漸</a:t>
            </a:r>
            <a:r>
              <a:rPr lang="zh-TW" altLang="en-US" dirty="0"/>
              <a:t>亮漸滅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PXL_20230530_074143193.TS">
            <a:hlinkClick r:id="" action="ppaction://media"/>
            <a:extLst>
              <a:ext uri="{FF2B5EF4-FFF2-40B4-BE49-F238E27FC236}">
                <a16:creationId xmlns:a16="http://schemas.microsoft.com/office/drawing/2014/main" id="{C98A442B-2A08-08DD-2F7B-ECCB2757BD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7343" y="2933242"/>
            <a:ext cx="6134434" cy="35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1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AABD02-15D5-AA07-3321-D59255B5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15" y="1609601"/>
            <a:ext cx="6905296" cy="45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綜合練習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340535" y="2194560"/>
            <a:ext cx="10064706" cy="3986784"/>
          </a:xfrm>
        </p:spPr>
        <p:txBody>
          <a:bodyPr rtlCol="0"/>
          <a:lstStyle/>
          <a:p>
            <a:pPr rtl="0"/>
            <a:r>
              <a:rPr lang="zh-TW" altLang="en-US" dirty="0"/>
              <a:t>使用</a:t>
            </a:r>
            <a:r>
              <a:rPr lang="en-US" altLang="zh-TW" dirty="0"/>
              <a:t>ADC</a:t>
            </a:r>
            <a:r>
              <a:rPr lang="zh-TW" altLang="en-US" dirty="0"/>
              <a:t>讀取光敏電阻</a:t>
            </a:r>
            <a:endParaRPr lang="en-US" altLang="zh-TW" dirty="0"/>
          </a:p>
          <a:p>
            <a:pPr rtl="0"/>
            <a:r>
              <a:rPr lang="zh-TW" altLang="en-US" dirty="0"/>
              <a:t>按鈕控制模式</a:t>
            </a:r>
            <a:endParaRPr lang="en-US" altLang="zh-TW" dirty="0"/>
          </a:p>
          <a:p>
            <a:pPr rtl="0"/>
            <a:r>
              <a:rPr lang="zh-TW" altLang="en-US" dirty="0"/>
              <a:t>模式一</a:t>
            </a:r>
            <a:endParaRPr lang="en-US" altLang="zh-TW" dirty="0"/>
          </a:p>
          <a:p>
            <a:pPr lvl="1"/>
            <a:r>
              <a:rPr lang="en-US" altLang="zh-TW" dirty="0"/>
              <a:t>LCD</a:t>
            </a:r>
            <a:r>
              <a:rPr lang="zh-TW" altLang="en-US" dirty="0"/>
              <a:t> 顯示光敏電阻</a:t>
            </a:r>
            <a:r>
              <a:rPr lang="zh-TW" altLang="en-US" dirty="0">
                <a:solidFill>
                  <a:srgbClr val="0070C0"/>
                </a:solidFill>
              </a:rPr>
              <a:t>電壓值</a:t>
            </a:r>
            <a:r>
              <a:rPr lang="zh-TW" altLang="en-US" dirty="0"/>
              <a:t>、</a:t>
            </a:r>
            <a:r>
              <a:rPr lang="en-US" altLang="zh-TW" dirty="0"/>
              <a:t> PWM</a:t>
            </a:r>
            <a:r>
              <a:rPr lang="zh-TW" altLang="en-US" dirty="0">
                <a:solidFill>
                  <a:srgbClr val="0070C0"/>
                </a:solidFill>
              </a:rPr>
              <a:t>佔空比</a:t>
            </a:r>
            <a:endParaRPr lang="en-US" altLang="zh-TW" dirty="0"/>
          </a:p>
          <a:p>
            <a:pPr rtl="0"/>
            <a:r>
              <a:rPr lang="zh-TW" altLang="en-US" dirty="0"/>
              <a:t>模式二</a:t>
            </a:r>
            <a:endParaRPr lang="en-US" altLang="zh-TW" dirty="0"/>
          </a:p>
          <a:p>
            <a:pPr lvl="1"/>
            <a:r>
              <a:rPr lang="zh-TW" altLang="en-US" dirty="0"/>
              <a:t>七段顯示器隨著</a:t>
            </a:r>
            <a:r>
              <a:rPr lang="zh-TW" altLang="en-US" dirty="0">
                <a:solidFill>
                  <a:srgbClr val="0070C0"/>
                </a:solidFill>
              </a:rPr>
              <a:t>光照強度</a:t>
            </a:r>
            <a:r>
              <a:rPr lang="zh-TW" altLang="en-US" dirty="0">
                <a:solidFill>
                  <a:schemeClr val="tx2"/>
                </a:solidFill>
              </a:rPr>
              <a:t>漸</a:t>
            </a:r>
            <a:r>
              <a:rPr lang="zh-TW" altLang="en-US" dirty="0"/>
              <a:t>亮漸滅</a:t>
            </a:r>
            <a:endParaRPr lang="en-US" altLang="zh-TW" dirty="0"/>
          </a:p>
          <a:p>
            <a:pPr lvl="1"/>
            <a:r>
              <a:rPr lang="zh-TW" altLang="en-US" dirty="0"/>
              <a:t>七段顯示器顯示</a:t>
            </a:r>
            <a:r>
              <a:rPr lang="en-US" altLang="zh-TW" dirty="0"/>
              <a:t>PWM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0070C0"/>
                </a:solidFill>
              </a:rPr>
              <a:t>佔空比</a:t>
            </a:r>
            <a:endParaRPr lang="en-US" altLang="zh-TW" dirty="0">
              <a:solidFill>
                <a:srgbClr val="0070C0"/>
              </a:solidFill>
            </a:endParaRPr>
          </a:p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1E82DEE-0E5C-C9CE-D773-1048BB10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82" y="349966"/>
            <a:ext cx="4362888" cy="10119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B401808-2096-FF6F-ED9C-6EF8C24C0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0" y="3639083"/>
            <a:ext cx="3840977" cy="28689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936A192-7868-BBCF-838D-37D48D570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482" y="1551568"/>
            <a:ext cx="4204476" cy="193178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14CC3E-F6C7-9091-7A83-F7081D75F0DC}"/>
              </a:ext>
            </a:extLst>
          </p:cNvPr>
          <p:cNvSpPr txBox="1"/>
          <p:nvPr/>
        </p:nvSpPr>
        <p:spPr>
          <a:xfrm>
            <a:off x="1829849" y="671280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啟動</a:t>
            </a:r>
            <a:r>
              <a:rPr lang="en-US" altLang="zh-TW" dirty="0"/>
              <a:t>PWM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03D0FD-7C1B-90F0-A442-F66B83A7A25B}"/>
              </a:ext>
            </a:extLst>
          </p:cNvPr>
          <p:cNvSpPr txBox="1"/>
          <p:nvPr/>
        </p:nvSpPr>
        <p:spPr>
          <a:xfrm>
            <a:off x="1401756" y="4857360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七段漸亮漸暗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A7C0306-1B2D-3558-6752-02A74E12E406}"/>
              </a:ext>
            </a:extLst>
          </p:cNvPr>
          <p:cNvSpPr txBox="1"/>
          <p:nvPr/>
        </p:nvSpPr>
        <p:spPr>
          <a:xfrm>
            <a:off x="1401756" y="2437288"/>
            <a:ext cx="187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PWM</a:t>
            </a:r>
            <a:r>
              <a:rPr lang="zh-TW" altLang="en-US" dirty="0"/>
              <a:t> 控制函式</a:t>
            </a:r>
          </a:p>
        </p:txBody>
      </p:sp>
    </p:spTree>
    <p:extLst>
      <p:ext uri="{BB962C8B-B14F-4D97-AF65-F5344CB8AC3E}">
        <p14:creationId xmlns:p14="http://schemas.microsoft.com/office/powerpoint/2010/main" val="204473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72FC1-FDD7-DF8F-9F5F-16E162D5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操作影片</a:t>
            </a:r>
          </a:p>
        </p:txBody>
      </p:sp>
      <p:pic>
        <p:nvPicPr>
          <p:cNvPr id="3" name="PXL_20230530_082608923.TS~1">
            <a:hlinkClick r:id="" action="ppaction://media"/>
            <a:extLst>
              <a:ext uri="{FF2B5EF4-FFF2-40B4-BE49-F238E27FC236}">
                <a16:creationId xmlns:a16="http://schemas.microsoft.com/office/drawing/2014/main" id="{B4C8C52A-23B4-3A98-E407-1D446F2CA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0149" y="1970974"/>
            <a:ext cx="8034107" cy="45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七段顯示器  </a:t>
            </a:r>
            <a:endParaRPr lang="en-US" alt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B84FE4-6347-AB1A-5641-A811F1273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簡介</a:t>
            </a:r>
            <a:endParaRPr lang="en-US" altLang="zh-TW" dirty="0"/>
          </a:p>
          <a:p>
            <a:r>
              <a:rPr lang="zh-TW" altLang="en-US" dirty="0"/>
              <a:t>七段數字表</a:t>
            </a:r>
            <a:endParaRPr lang="en-US" altLang="zh-TW" dirty="0"/>
          </a:p>
          <a:p>
            <a:r>
              <a:rPr lang="zh-TW" altLang="en-US" dirty="0"/>
              <a:t>掃描原理</a:t>
            </a:r>
            <a:endParaRPr lang="en-US" altLang="zh-TW" dirty="0"/>
          </a:p>
          <a:p>
            <a:r>
              <a:rPr lang="zh-TW" altLang="en-US" dirty="0"/>
              <a:t>實作</a:t>
            </a:r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簡介</a:t>
            </a:r>
            <a:endParaRPr lang="en-US" altLang="zh-TW" dirty="0"/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599FD25A-282F-EE1B-50D9-00F893BE6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98" y="2117032"/>
            <a:ext cx="6783355" cy="407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B4942-AAC1-7893-85C3-83BDC700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七段數字表</a:t>
            </a:r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ECA47972-D62F-AF16-0F87-DBCB5D15282D}"/>
              </a:ext>
            </a:extLst>
          </p:cNvPr>
          <p:cNvSpPr/>
          <p:nvPr/>
        </p:nvSpPr>
        <p:spPr>
          <a:xfrm flipV="1">
            <a:off x="1815861" y="2257890"/>
            <a:ext cx="2088232" cy="432048"/>
          </a:xfrm>
          <a:prstGeom prst="trapezoid">
            <a:avLst>
              <a:gd name="adj" fmla="val 1073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梯形 7">
            <a:extLst>
              <a:ext uri="{FF2B5EF4-FFF2-40B4-BE49-F238E27FC236}">
                <a16:creationId xmlns:a16="http://schemas.microsoft.com/office/drawing/2014/main" id="{5A4F2756-3E1F-677D-FE7D-F84D75465C83}"/>
              </a:ext>
            </a:extLst>
          </p:cNvPr>
          <p:cNvSpPr/>
          <p:nvPr/>
        </p:nvSpPr>
        <p:spPr>
          <a:xfrm rot="16200000" flipV="1">
            <a:off x="987769" y="3085982"/>
            <a:ext cx="2088232" cy="432048"/>
          </a:xfrm>
          <a:prstGeom prst="trapezoid">
            <a:avLst>
              <a:gd name="adj" fmla="val 1073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梯形 8">
            <a:extLst>
              <a:ext uri="{FF2B5EF4-FFF2-40B4-BE49-F238E27FC236}">
                <a16:creationId xmlns:a16="http://schemas.microsoft.com/office/drawing/2014/main" id="{ED8769C8-177D-B10A-E884-3C8084EACD75}"/>
              </a:ext>
            </a:extLst>
          </p:cNvPr>
          <p:cNvSpPr/>
          <p:nvPr/>
        </p:nvSpPr>
        <p:spPr>
          <a:xfrm rot="16200000" flipV="1">
            <a:off x="987769" y="5218838"/>
            <a:ext cx="2088232" cy="432048"/>
          </a:xfrm>
          <a:prstGeom prst="trapezoid">
            <a:avLst>
              <a:gd name="adj" fmla="val 1073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9D06BEFE-EB84-F77B-9FA9-8A7D2F61E33F}"/>
              </a:ext>
            </a:extLst>
          </p:cNvPr>
          <p:cNvSpPr/>
          <p:nvPr/>
        </p:nvSpPr>
        <p:spPr>
          <a:xfrm rot="10800000" flipV="1">
            <a:off x="1815861" y="6074314"/>
            <a:ext cx="2088232" cy="432048"/>
          </a:xfrm>
          <a:prstGeom prst="trapezoid">
            <a:avLst>
              <a:gd name="adj" fmla="val 1073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0F91E12B-AF72-C644-51D4-EE1C1FB173AD}"/>
              </a:ext>
            </a:extLst>
          </p:cNvPr>
          <p:cNvSpPr/>
          <p:nvPr/>
        </p:nvSpPr>
        <p:spPr>
          <a:xfrm rot="5400000" flipV="1">
            <a:off x="2643953" y="3085982"/>
            <a:ext cx="2088232" cy="432048"/>
          </a:xfrm>
          <a:prstGeom prst="trapezoid">
            <a:avLst>
              <a:gd name="adj" fmla="val 1073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D579C9D9-559A-38F8-4744-EABDDDF745C2}"/>
              </a:ext>
            </a:extLst>
          </p:cNvPr>
          <p:cNvSpPr/>
          <p:nvPr/>
        </p:nvSpPr>
        <p:spPr>
          <a:xfrm rot="5400000" flipV="1">
            <a:off x="2643953" y="5218838"/>
            <a:ext cx="2088232" cy="432048"/>
          </a:xfrm>
          <a:prstGeom prst="trapezoid">
            <a:avLst>
              <a:gd name="adj" fmla="val 10730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六邊形 12">
            <a:extLst>
              <a:ext uri="{FF2B5EF4-FFF2-40B4-BE49-F238E27FC236}">
                <a16:creationId xmlns:a16="http://schemas.microsoft.com/office/drawing/2014/main" id="{F58C4E29-90C6-F8D8-C817-D58F7F46C692}"/>
              </a:ext>
            </a:extLst>
          </p:cNvPr>
          <p:cNvSpPr/>
          <p:nvPr/>
        </p:nvSpPr>
        <p:spPr>
          <a:xfrm>
            <a:off x="1865445" y="4130098"/>
            <a:ext cx="1966640" cy="481608"/>
          </a:xfrm>
          <a:prstGeom prst="hexagon">
            <a:avLst>
              <a:gd name="adj" fmla="val 66093"/>
              <a:gd name="vf" fmla="val 11547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AEDD85A-8A03-7CFC-FAE9-F68A06CEB6C1}"/>
              </a:ext>
            </a:extLst>
          </p:cNvPr>
          <p:cNvSpPr txBox="1"/>
          <p:nvPr/>
        </p:nvSpPr>
        <p:spPr>
          <a:xfrm>
            <a:off x="2672572" y="2099022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a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E6019F-4417-C02A-77C1-9A4D6C5BE4A9}"/>
              </a:ext>
            </a:extLst>
          </p:cNvPr>
          <p:cNvSpPr txBox="1"/>
          <p:nvPr/>
        </p:nvSpPr>
        <p:spPr>
          <a:xfrm>
            <a:off x="3521629" y="297797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b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9E9ED5-A715-65B8-1918-64324C1FA2A1}"/>
              </a:ext>
            </a:extLst>
          </p:cNvPr>
          <p:cNvSpPr txBox="1"/>
          <p:nvPr/>
        </p:nvSpPr>
        <p:spPr>
          <a:xfrm>
            <a:off x="3521629" y="5066202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c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5C917C2-D2DC-434D-DE40-984AA2B7849B}"/>
              </a:ext>
            </a:extLst>
          </p:cNvPr>
          <p:cNvSpPr txBox="1"/>
          <p:nvPr/>
        </p:nvSpPr>
        <p:spPr>
          <a:xfrm>
            <a:off x="2657533" y="59935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d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590563-68C9-5673-A53E-200700D02106}"/>
              </a:ext>
            </a:extLst>
          </p:cNvPr>
          <p:cNvSpPr txBox="1"/>
          <p:nvPr/>
        </p:nvSpPr>
        <p:spPr>
          <a:xfrm>
            <a:off x="1793437" y="5066202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e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E9D8133-7768-00D2-6999-DDEF14D1711B}"/>
              </a:ext>
            </a:extLst>
          </p:cNvPr>
          <p:cNvSpPr txBox="1"/>
          <p:nvPr/>
        </p:nvSpPr>
        <p:spPr>
          <a:xfrm>
            <a:off x="1793437" y="2977970"/>
            <a:ext cx="320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f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62D0AE-3FF8-0136-C21A-AFD7A01BF3BD}"/>
              </a:ext>
            </a:extLst>
          </p:cNvPr>
          <p:cNvSpPr txBox="1"/>
          <p:nvPr/>
        </p:nvSpPr>
        <p:spPr>
          <a:xfrm>
            <a:off x="2657533" y="398608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g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文字方塊 5">
            <a:extLst>
              <a:ext uri="{FF2B5EF4-FFF2-40B4-BE49-F238E27FC236}">
                <a16:creationId xmlns:a16="http://schemas.microsoft.com/office/drawing/2014/main" id="{68CAA41A-73CD-1581-542F-423638672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1375" y="1828456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70C0"/>
                </a:solidFill>
              </a:rPr>
              <a:t>共陰型</a:t>
            </a:r>
            <a:endParaRPr lang="en-US" altLang="zh-TW" b="1" dirty="0">
              <a:solidFill>
                <a:srgbClr val="0070C0"/>
              </a:solidFill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223BD100-9639-18B6-3625-4307F0CEE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151833"/>
              </p:ext>
            </p:extLst>
          </p:nvPr>
        </p:nvGraphicFramePr>
        <p:xfrm>
          <a:off x="4624173" y="2372270"/>
          <a:ext cx="5982642" cy="3908762"/>
        </p:xfrm>
        <a:graphic>
          <a:graphicData uri="http://schemas.openxmlformats.org/drawingml/2006/table">
            <a:tbl>
              <a:tblPr/>
              <a:tblGrid>
                <a:gridCol w="664738">
                  <a:extLst>
                    <a:ext uri="{9D8B030D-6E8A-4147-A177-3AD203B41FA5}">
                      <a16:colId xmlns:a16="http://schemas.microsoft.com/office/drawing/2014/main" val="3992001021"/>
                    </a:ext>
                  </a:extLst>
                </a:gridCol>
                <a:gridCol w="664738">
                  <a:extLst>
                    <a:ext uri="{9D8B030D-6E8A-4147-A177-3AD203B41FA5}">
                      <a16:colId xmlns:a16="http://schemas.microsoft.com/office/drawing/2014/main" val="1239972526"/>
                    </a:ext>
                  </a:extLst>
                </a:gridCol>
                <a:gridCol w="664738">
                  <a:extLst>
                    <a:ext uri="{9D8B030D-6E8A-4147-A177-3AD203B41FA5}">
                      <a16:colId xmlns:a16="http://schemas.microsoft.com/office/drawing/2014/main" val="1844469826"/>
                    </a:ext>
                  </a:extLst>
                </a:gridCol>
                <a:gridCol w="664738">
                  <a:extLst>
                    <a:ext uri="{9D8B030D-6E8A-4147-A177-3AD203B41FA5}">
                      <a16:colId xmlns:a16="http://schemas.microsoft.com/office/drawing/2014/main" val="1437037013"/>
                    </a:ext>
                  </a:extLst>
                </a:gridCol>
                <a:gridCol w="664738">
                  <a:extLst>
                    <a:ext uri="{9D8B030D-6E8A-4147-A177-3AD203B41FA5}">
                      <a16:colId xmlns:a16="http://schemas.microsoft.com/office/drawing/2014/main" val="3239570158"/>
                    </a:ext>
                  </a:extLst>
                </a:gridCol>
                <a:gridCol w="664738">
                  <a:extLst>
                    <a:ext uri="{9D8B030D-6E8A-4147-A177-3AD203B41FA5}">
                      <a16:colId xmlns:a16="http://schemas.microsoft.com/office/drawing/2014/main" val="1559318103"/>
                    </a:ext>
                  </a:extLst>
                </a:gridCol>
                <a:gridCol w="664738">
                  <a:extLst>
                    <a:ext uri="{9D8B030D-6E8A-4147-A177-3AD203B41FA5}">
                      <a16:colId xmlns:a16="http://schemas.microsoft.com/office/drawing/2014/main" val="3347841377"/>
                    </a:ext>
                  </a:extLst>
                </a:gridCol>
                <a:gridCol w="664738">
                  <a:extLst>
                    <a:ext uri="{9D8B030D-6E8A-4147-A177-3AD203B41FA5}">
                      <a16:colId xmlns:a16="http://schemas.microsoft.com/office/drawing/2014/main" val="1043381539"/>
                    </a:ext>
                  </a:extLst>
                </a:gridCol>
                <a:gridCol w="664738">
                  <a:extLst>
                    <a:ext uri="{9D8B030D-6E8A-4147-A177-3AD203B41FA5}">
                      <a16:colId xmlns:a16="http://schemas.microsoft.com/office/drawing/2014/main" val="764258148"/>
                    </a:ext>
                  </a:extLst>
                </a:gridCol>
              </a:tblGrid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>
                          <a:effectLst/>
                        </a:rPr>
                        <a:t>字型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dp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g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f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e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d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b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541360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r>
                        <a:rPr lang="zh-TW" altLang="en-US" sz="1600">
                          <a:effectLst/>
                        </a:rPr>
                        <a:t>０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742106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r>
                        <a:rPr lang="zh-TW" altLang="en-US" sz="1600">
                          <a:effectLst/>
                        </a:rPr>
                        <a:t>１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954920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r>
                        <a:rPr lang="zh-TW" altLang="en-US" sz="1600">
                          <a:effectLst/>
                        </a:rPr>
                        <a:t>２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889994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r>
                        <a:rPr lang="zh-TW" altLang="en-US" sz="1600">
                          <a:effectLst/>
                        </a:rPr>
                        <a:t>３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91254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r>
                        <a:rPr lang="zh-TW" altLang="en-US" sz="1600">
                          <a:effectLst/>
                        </a:rPr>
                        <a:t>４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842048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r>
                        <a:rPr lang="zh-TW" altLang="en-US" sz="1600">
                          <a:effectLst/>
                        </a:rPr>
                        <a:t>５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241954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r>
                        <a:rPr lang="zh-TW" altLang="en-US" sz="1600">
                          <a:effectLst/>
                        </a:rPr>
                        <a:t>６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30118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r>
                        <a:rPr lang="zh-TW" altLang="en-US" sz="1600">
                          <a:effectLst/>
                        </a:rPr>
                        <a:t>７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47515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r>
                        <a:rPr lang="zh-TW" altLang="en-US" sz="1600">
                          <a:effectLst/>
                        </a:rPr>
                        <a:t>８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87621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r>
                        <a:rPr lang="zh-TW" altLang="en-US" sz="1600">
                          <a:effectLst/>
                        </a:rPr>
                        <a:t>９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0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</a:rPr>
                        <a:t>1</a:t>
                      </a:r>
                    </a:p>
                  </a:txBody>
                  <a:tcPr marL="55751" marR="55751" marT="55751" marB="5575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83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99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掃描原理</a:t>
            </a:r>
            <a:endParaRPr lang="en-US" altLang="zh-TW" dirty="0"/>
          </a:p>
        </p:txBody>
      </p:sp>
      <p:pic>
        <p:nvPicPr>
          <p:cNvPr id="3" name="內容版面配置區 4">
            <a:extLst>
              <a:ext uri="{FF2B5EF4-FFF2-40B4-BE49-F238E27FC236}">
                <a16:creationId xmlns:a16="http://schemas.microsoft.com/office/drawing/2014/main" id="{7E4C2E49-191A-806E-914F-6C8FE7F1E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697" y="2599140"/>
            <a:ext cx="8635558" cy="32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實作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0B1B84-55ED-1554-42EC-A672A00D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39" y="2670296"/>
            <a:ext cx="7698573" cy="26903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B19731-CD82-D1A6-B80F-537881538647}"/>
              </a:ext>
            </a:extLst>
          </p:cNvPr>
          <p:cNvSpPr/>
          <p:nvPr/>
        </p:nvSpPr>
        <p:spPr>
          <a:xfrm>
            <a:off x="5000823" y="2670296"/>
            <a:ext cx="882869" cy="2690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5ABA15-7E69-2DB0-0B49-3858575CCB6A}"/>
              </a:ext>
            </a:extLst>
          </p:cNvPr>
          <p:cNvSpPr/>
          <p:nvPr/>
        </p:nvSpPr>
        <p:spPr>
          <a:xfrm>
            <a:off x="2377442" y="2670296"/>
            <a:ext cx="882869" cy="2690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教育類主題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322_TF03462902_TF03462902.potx" id="{75934AA0-EA7E-48C9-AC6C-B8776C9980C1}" vid="{F712579A-141C-4177-A05B-4907AD265093}"/>
    </a:ext>
  </a:extLst>
</a:theme>
</file>

<file path=ppt/theme/theme2.xml><?xml version="1.0" encoding="utf-8"?>
<a:theme xmlns:a="http://schemas.openxmlformats.org/drawingml/2006/main" name="Office 佈景主題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教育類主題簡報：黑板手繪設計 (寬螢幕)</Template>
  <TotalTime>274</TotalTime>
  <Words>547</Words>
  <Application>Microsoft Office PowerPoint</Application>
  <PresentationFormat>寬螢幕</PresentationFormat>
  <Paragraphs>191</Paragraphs>
  <Slides>30</Slides>
  <Notes>8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Microsoft JhengHei UI</vt:lpstr>
      <vt:lpstr>標楷體</vt:lpstr>
      <vt:lpstr>Arial</vt:lpstr>
      <vt:lpstr>Calibri</vt:lpstr>
      <vt:lpstr>Times New Roman</vt:lpstr>
      <vt:lpstr>Wingdings</vt:lpstr>
      <vt:lpstr>教育類主題 16x9</vt:lpstr>
      <vt:lpstr>全國工科技藝競賽－ 工業電子</vt:lpstr>
      <vt:lpstr>教學大綱</vt:lpstr>
      <vt:lpstr>綜合練習</vt:lpstr>
      <vt:lpstr>操作影片</vt:lpstr>
      <vt:lpstr>七段顯示器  </vt:lpstr>
      <vt:lpstr>簡介</vt:lpstr>
      <vt:lpstr>七段數字表</vt:lpstr>
      <vt:lpstr>掃描原理</vt:lpstr>
      <vt:lpstr>實作</vt:lpstr>
      <vt:lpstr>PowerPoint 簡報</vt:lpstr>
      <vt:lpstr>PowerPoint 簡報</vt:lpstr>
      <vt:lpstr>ADC </vt:lpstr>
      <vt:lpstr>簡介</vt:lpstr>
      <vt:lpstr>實作</vt:lpstr>
      <vt:lpstr>PowerPoint 簡報</vt:lpstr>
      <vt:lpstr>PowerPoint 簡報</vt:lpstr>
      <vt:lpstr>PowerPoint 簡報</vt:lpstr>
      <vt:lpstr>LCD (IIC) </vt:lpstr>
      <vt:lpstr>LCD指令暫存器 </vt:lpstr>
      <vt:lpstr>函示庫匯入-*.c </vt:lpstr>
      <vt:lpstr>函示庫匯入-*.h </vt:lpstr>
      <vt:lpstr>函示庫匯入-*.h </vt:lpstr>
      <vt:lpstr>實作-光敏電阻 </vt:lpstr>
      <vt:lpstr>PowerPoint 簡報</vt:lpstr>
      <vt:lpstr>PowerPoint 簡報</vt:lpstr>
      <vt:lpstr>PWM</vt:lpstr>
      <vt:lpstr>簡介</vt:lpstr>
      <vt:lpstr>實作-七段顯示器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全國工科技藝競賽－ 工業電子</dc:title>
  <dc:creator>聖群 薛</dc:creator>
  <cp:lastModifiedBy>聖群 薛</cp:lastModifiedBy>
  <cp:revision>9</cp:revision>
  <dcterms:created xsi:type="dcterms:W3CDTF">2023-05-30T03:56:05Z</dcterms:created>
  <dcterms:modified xsi:type="dcterms:W3CDTF">2023-05-30T08:39:10Z</dcterms:modified>
</cp:coreProperties>
</file>